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5" r:id="rId6"/>
    <p:sldId id="269" r:id="rId7"/>
    <p:sldId id="266" r:id="rId8"/>
    <p:sldId id="268" r:id="rId9"/>
    <p:sldId id="267" r:id="rId10"/>
    <p:sldId id="264" r:id="rId11"/>
    <p:sldId id="270" r:id="rId12"/>
    <p:sldId id="272" r:id="rId13"/>
    <p:sldId id="273" r:id="rId14"/>
    <p:sldId id="274" r:id="rId15"/>
    <p:sldId id="258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3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67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9/3/2026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תמונה פנורמית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כותרת ו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ציטוט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כרטיס ש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כרטיס שם עם ציטו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נכון או לא נכו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85750" indent="-285750" algn="r" defTabSz="457200" rtl="1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r" defTabSz="457200" rtl="1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r" defTabSz="457200" rtl="1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r" defTabSz="457200" rtl="1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OjFIN4MBUg" TargetMode="External"/><Relationship Id="rId2" Type="http://schemas.openxmlformats.org/officeDocument/2006/relationships/hyperlink" Target="https://www.youtube.com/watch?v=3w3m3RHPxu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aimonmoshe.com/blank-33" TargetMode="External"/><Relationship Id="rId5" Type="http://schemas.openxmlformats.org/officeDocument/2006/relationships/hyperlink" Target="https://www.youtube.com/watch?v=2kxSkA-EYos" TargetMode="External"/><Relationship Id="rId4" Type="http://schemas.openxmlformats.org/officeDocument/2006/relationships/hyperlink" Target="https://www.youtube.com/watch?v=7XChvTFy8D0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maimonmoshe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youtube.com/@MosheMaimon1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EE94A97-772D-4EA3-834A-DC57F2F40F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3530" y="471775"/>
            <a:ext cx="10678211" cy="2421464"/>
          </a:xfrm>
        </p:spPr>
        <p:txBody>
          <a:bodyPr>
            <a:normAutofit/>
          </a:bodyPr>
          <a:lstStyle/>
          <a:p>
            <a:r>
              <a:rPr lang="he-IL" sz="6600" dirty="0"/>
              <a:t>מגמת הנדסת אלקטרוניקה ומחשבים</a:t>
            </a:r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EA3C0AE5-FA29-4BF5-B332-844A1EC8A1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66586" y="3910452"/>
            <a:ext cx="7197726" cy="1405467"/>
          </a:xfrm>
        </p:spPr>
        <p:txBody>
          <a:bodyPr>
            <a:normAutofit fontScale="85000" lnSpcReduction="20000"/>
          </a:bodyPr>
          <a:lstStyle/>
          <a:p>
            <a:endParaRPr lang="he-IL" sz="3200" dirty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r>
              <a:rPr lang="he-IL" sz="32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5     יחידות בכיתה יא (מקנה בונוס בממוצע)</a:t>
            </a:r>
          </a:p>
          <a:p>
            <a:r>
              <a:rPr lang="he-IL" sz="32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5/3  יחידות פרויקט גמר בכיתה </a:t>
            </a:r>
            <a:r>
              <a:rPr lang="he-IL" sz="3200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יב</a:t>
            </a:r>
            <a:r>
              <a:rPr lang="he-IL" sz="32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</a:p>
        </p:txBody>
      </p:sp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72F700C3-B3C6-4AEC-864F-2C284EB63637}"/>
              </a:ext>
            </a:extLst>
          </p:cNvPr>
          <p:cNvSpPr txBox="1"/>
          <p:nvPr/>
        </p:nvSpPr>
        <p:spPr>
          <a:xfrm>
            <a:off x="6539505" y="6071522"/>
            <a:ext cx="4652236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2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מורה ורכז המגמה : משה מימון</a:t>
            </a:r>
          </a:p>
        </p:txBody>
      </p:sp>
      <p:sp>
        <p:nvSpPr>
          <p:cNvPr id="5" name="תיבת טקסט 4">
            <a:extLst>
              <a:ext uri="{FF2B5EF4-FFF2-40B4-BE49-F238E27FC236}">
                <a16:creationId xmlns:a16="http://schemas.microsoft.com/office/drawing/2014/main" id="{E47B5982-C98C-4338-AFAC-4DBA6A5BE4A6}"/>
              </a:ext>
            </a:extLst>
          </p:cNvPr>
          <p:cNvSpPr txBox="1"/>
          <p:nvPr/>
        </p:nvSpPr>
        <p:spPr>
          <a:xfrm>
            <a:off x="285590" y="471775"/>
            <a:ext cx="11543545" cy="110799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6600" dirty="0" smtClean="0">
                <a:solidFill>
                  <a:srgbClr val="FFC000"/>
                </a:solidFill>
              </a:rPr>
              <a:t>חשיפת </a:t>
            </a:r>
            <a:r>
              <a:rPr lang="he-IL" sz="6600" dirty="0">
                <a:solidFill>
                  <a:srgbClr val="FFC000"/>
                </a:solidFill>
              </a:rPr>
              <a:t>מגמות – ישיבת </a:t>
            </a:r>
            <a:r>
              <a:rPr lang="he-IL" sz="6600" dirty="0" err="1">
                <a:solidFill>
                  <a:srgbClr val="FFC000"/>
                </a:solidFill>
              </a:rPr>
              <a:t>אמי"ת</a:t>
            </a:r>
            <a:r>
              <a:rPr lang="he-IL" sz="6600" dirty="0">
                <a:solidFill>
                  <a:srgbClr val="FFC000"/>
                </a:solidFill>
              </a:rPr>
              <a:t> ב"ש</a:t>
            </a: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847890E4-BE08-45D1-BECB-D199BE972166}"/>
              </a:ext>
            </a:extLst>
          </p:cNvPr>
          <p:cNvSpPr txBox="1"/>
          <p:nvPr/>
        </p:nvSpPr>
        <p:spPr>
          <a:xfrm>
            <a:off x="4574217" y="3302656"/>
            <a:ext cx="611227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4400" b="1" dirty="0">
                <a:solidFill>
                  <a:srgbClr val="FF0000"/>
                </a:solidFill>
              </a:rPr>
              <a:t>10 יחידות לימוד </a:t>
            </a:r>
          </a:p>
        </p:txBody>
      </p:sp>
      <p:pic>
        <p:nvPicPr>
          <p:cNvPr id="8" name="תמונה 7">
            <a:extLst>
              <a:ext uri="{FF2B5EF4-FFF2-40B4-BE49-F238E27FC236}">
                <a16:creationId xmlns:a16="http://schemas.microsoft.com/office/drawing/2014/main" id="{A6659946-CE42-47EC-9CC7-00BB394824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50028"/>
            <a:ext cx="5248955" cy="2607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39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DE55AD7E-9135-467C-AEA6-046928707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42" y="0"/>
            <a:ext cx="11818513" cy="1456267"/>
          </a:xfrm>
        </p:spPr>
        <p:txBody>
          <a:bodyPr>
            <a:noAutofit/>
          </a:bodyPr>
          <a:lstStyle/>
          <a:p>
            <a:pPr algn="ctr"/>
            <a:r>
              <a:rPr lang="he-IL" sz="4800" dirty="0">
                <a:solidFill>
                  <a:srgbClr val="FFFF00"/>
                </a:solidFill>
              </a:rPr>
              <a:t>קישורים </a:t>
            </a:r>
            <a:r>
              <a:rPr lang="he-IL" sz="4800" dirty="0" smtClean="0">
                <a:solidFill>
                  <a:srgbClr val="FFFF00"/>
                </a:solidFill>
              </a:rPr>
              <a:t>ללקט דוגמאות של </a:t>
            </a:r>
            <a:r>
              <a:rPr lang="he-IL" sz="4800" dirty="0" err="1" smtClean="0">
                <a:solidFill>
                  <a:srgbClr val="FFFF00"/>
                </a:solidFill>
              </a:rPr>
              <a:t>פרויקטי</a:t>
            </a:r>
            <a:r>
              <a:rPr lang="he-IL" sz="4800" dirty="0" smtClean="0">
                <a:solidFill>
                  <a:srgbClr val="FFFF00"/>
                </a:solidFill>
              </a:rPr>
              <a:t> גמר של תלמידים </a:t>
            </a:r>
            <a:endParaRPr lang="he-IL" sz="4800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7119" y="2296984"/>
            <a:ext cx="11017760" cy="255454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571500" indent="-571500" algn="r" rtl="1">
              <a:buFont typeface="Arial" panose="020B0604020202020204" pitchFamily="34" charset="0"/>
              <a:buChar char="•"/>
            </a:pPr>
            <a:r>
              <a:rPr lang="he-IL" sz="3200" dirty="0" smtClean="0">
                <a:hlinkClick r:id="rId2"/>
              </a:rPr>
              <a:t>פרויקט : גיטרה מיוחדת וחכמה</a:t>
            </a:r>
            <a:endParaRPr lang="he-IL" sz="3200" dirty="0" smtClean="0"/>
          </a:p>
          <a:p>
            <a:pPr marL="571500" indent="-571500" algn="r" rtl="1">
              <a:buFont typeface="Arial" panose="020B0604020202020204" pitchFamily="34" charset="0"/>
              <a:buChar char="•"/>
            </a:pPr>
            <a:r>
              <a:rPr lang="he-IL" sz="3200" dirty="0" smtClean="0">
                <a:hlinkClick r:id="rId3"/>
              </a:rPr>
              <a:t>בניית </a:t>
            </a:r>
            <a:r>
              <a:rPr lang="he-IL" sz="3200" dirty="0" err="1" smtClean="0">
                <a:hlinkClick r:id="rId3"/>
              </a:rPr>
              <a:t>רחפן</a:t>
            </a:r>
            <a:r>
              <a:rPr lang="he-IL" sz="3200" dirty="0" smtClean="0">
                <a:hlinkClick r:id="rId3"/>
              </a:rPr>
              <a:t> מתקדם מ א' עד ת' </a:t>
            </a:r>
            <a:endParaRPr lang="he-IL" sz="3200" dirty="0" smtClean="0"/>
          </a:p>
          <a:p>
            <a:pPr marL="571500" indent="-571500" algn="r" rtl="1">
              <a:buFont typeface="Arial" panose="020B0604020202020204" pitchFamily="34" charset="0"/>
              <a:buChar char="•"/>
            </a:pPr>
            <a:r>
              <a:rPr lang="he-IL" sz="3200" dirty="0" smtClean="0">
                <a:hlinkClick r:id="rId4"/>
              </a:rPr>
              <a:t>מד </a:t>
            </a:r>
            <a:r>
              <a:rPr lang="he-IL" sz="3200" dirty="0" err="1" smtClean="0">
                <a:hlinkClick r:id="rId4"/>
              </a:rPr>
              <a:t>סיטורציה</a:t>
            </a:r>
            <a:r>
              <a:rPr lang="he-IL" sz="3200" dirty="0" smtClean="0">
                <a:hlinkClick r:id="rId4"/>
              </a:rPr>
              <a:t> דופק וחום</a:t>
            </a:r>
            <a:endParaRPr lang="he-IL" sz="3200" dirty="0" smtClean="0"/>
          </a:p>
          <a:p>
            <a:pPr marL="571500" indent="-571500" algn="r" rtl="1">
              <a:buFont typeface="Arial" panose="020B0604020202020204" pitchFamily="34" charset="0"/>
              <a:buChar char="•"/>
            </a:pPr>
            <a:r>
              <a:rPr lang="he-IL" sz="3200" dirty="0" smtClean="0">
                <a:hlinkClick r:id="rId5"/>
              </a:rPr>
              <a:t>רובוט אבטחה אקטיבית יורה </a:t>
            </a:r>
            <a:r>
              <a:rPr lang="he-IL" sz="3200" dirty="0" err="1" smtClean="0">
                <a:hlinkClick r:id="rId5"/>
              </a:rPr>
              <a:t>לייזר,מחליף</a:t>
            </a:r>
            <a:r>
              <a:rPr lang="he-IL" sz="3200" dirty="0" smtClean="0">
                <a:hlinkClick r:id="rId5"/>
              </a:rPr>
              <a:t> שומר עם יכולת התראה</a:t>
            </a:r>
            <a:endParaRPr lang="he-IL" sz="3200" dirty="0" smtClean="0"/>
          </a:p>
          <a:p>
            <a:pPr marL="571500" indent="-571500" algn="r" rtl="1">
              <a:buFont typeface="Arial" panose="020B0604020202020204" pitchFamily="34" charset="0"/>
              <a:buChar char="•"/>
            </a:pPr>
            <a:r>
              <a:rPr lang="he-IL" sz="3200" dirty="0" smtClean="0">
                <a:hlinkClick r:id="rId6"/>
              </a:rPr>
              <a:t>קישור לעוד פרויקטים באתר המגמה</a:t>
            </a:r>
            <a:endParaRPr lang="he-IL" sz="3200" dirty="0"/>
          </a:p>
        </p:txBody>
      </p:sp>
    </p:spTree>
    <p:extLst>
      <p:ext uri="{BB962C8B-B14F-4D97-AF65-F5344CB8AC3E}">
        <p14:creationId xmlns:p14="http://schemas.microsoft.com/office/powerpoint/2010/main" val="28912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4669" y="0"/>
            <a:ext cx="9138285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4881" y="4828856"/>
            <a:ext cx="11957119" cy="193899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4000" b="1" dirty="0" smtClean="0">
                <a:solidFill>
                  <a:srgbClr val="FFFF00"/>
                </a:solidFill>
              </a:rPr>
              <a:t>חגיגת סיום לימודי מגמה – 3 שנים מאתגרים - 10 יחידות </a:t>
            </a:r>
          </a:p>
          <a:p>
            <a:pPr algn="ctr"/>
            <a:r>
              <a:rPr lang="he-IL" sz="4000" b="1" dirty="0" smtClean="0">
                <a:solidFill>
                  <a:srgbClr val="FFFF00"/>
                </a:solidFill>
              </a:rPr>
              <a:t>יוני 2023 </a:t>
            </a:r>
          </a:p>
          <a:p>
            <a:pPr algn="ctr"/>
            <a:r>
              <a:rPr lang="he-IL" sz="4000" b="1" dirty="0" smtClean="0">
                <a:solidFill>
                  <a:srgbClr val="FFFF00"/>
                </a:solidFill>
              </a:rPr>
              <a:t>ערב גיבוש ותוכניות להמשך</a:t>
            </a:r>
            <a:endParaRPr lang="he-IL" sz="4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36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27802" y="5369184"/>
            <a:ext cx="9605515" cy="156966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3200" b="1" dirty="0" smtClean="0">
                <a:solidFill>
                  <a:srgbClr val="FF0000"/>
                </a:solidFill>
              </a:rPr>
              <a:t>חגיגת סיום לימודי מגמה – 3 שנים מאתגרים - 10 יחידות </a:t>
            </a:r>
          </a:p>
          <a:p>
            <a:pPr algn="ctr"/>
            <a:r>
              <a:rPr lang="he-IL" sz="3200" b="1" dirty="0" smtClean="0">
                <a:solidFill>
                  <a:srgbClr val="FF0000"/>
                </a:solidFill>
              </a:rPr>
              <a:t>יוני </a:t>
            </a:r>
            <a:r>
              <a:rPr lang="he-IL" sz="3200" b="1" dirty="0" smtClean="0">
                <a:solidFill>
                  <a:srgbClr val="FF0000"/>
                </a:solidFill>
              </a:rPr>
              <a:t>2026 </a:t>
            </a:r>
            <a:endParaRPr lang="he-IL" sz="3200" b="1" dirty="0" smtClean="0">
              <a:solidFill>
                <a:srgbClr val="FF0000"/>
              </a:solidFill>
            </a:endParaRPr>
          </a:p>
          <a:p>
            <a:pPr algn="ctr"/>
            <a:r>
              <a:rPr lang="he-IL" sz="3200" b="1" dirty="0" smtClean="0">
                <a:solidFill>
                  <a:srgbClr val="FF0000"/>
                </a:solidFill>
              </a:rPr>
              <a:t>ערב גיבוש ותוכניות להמשך</a:t>
            </a:r>
            <a:endParaRPr lang="he-IL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17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27802" y="5369184"/>
            <a:ext cx="9605515" cy="156966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3200" b="1" dirty="0" smtClean="0">
                <a:solidFill>
                  <a:srgbClr val="FF0000"/>
                </a:solidFill>
              </a:rPr>
              <a:t>חגיגת סיום לימודי מגמה – 3 שנים מאתגרים - 10 יחידות </a:t>
            </a:r>
          </a:p>
          <a:p>
            <a:pPr algn="ctr"/>
            <a:r>
              <a:rPr lang="he-IL" sz="3200" b="1" dirty="0" smtClean="0">
                <a:solidFill>
                  <a:srgbClr val="FF0000"/>
                </a:solidFill>
              </a:rPr>
              <a:t>יוני </a:t>
            </a:r>
            <a:r>
              <a:rPr lang="he-IL" sz="3200" b="1" dirty="0" smtClean="0">
                <a:solidFill>
                  <a:srgbClr val="FF0000"/>
                </a:solidFill>
              </a:rPr>
              <a:t>2026 </a:t>
            </a:r>
            <a:endParaRPr lang="he-IL" sz="3200" b="1" dirty="0" smtClean="0">
              <a:solidFill>
                <a:srgbClr val="FF0000"/>
              </a:solidFill>
            </a:endParaRPr>
          </a:p>
          <a:p>
            <a:pPr algn="ctr"/>
            <a:r>
              <a:rPr lang="he-IL" sz="3200" b="1" dirty="0" smtClean="0">
                <a:solidFill>
                  <a:srgbClr val="FF0000"/>
                </a:solidFill>
              </a:rPr>
              <a:t>ערב גיבוש ותוכניות להמשך</a:t>
            </a:r>
            <a:endParaRPr lang="he-IL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875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89148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27802" y="5369184"/>
            <a:ext cx="9605515" cy="156966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he-IL" sz="3200" b="1" dirty="0" smtClean="0">
                <a:solidFill>
                  <a:srgbClr val="FF0000"/>
                </a:solidFill>
              </a:rPr>
              <a:t>חגיגת סיום לימודי מגמה – 3 שנים מאתגרים - 10 יחידות </a:t>
            </a:r>
          </a:p>
          <a:p>
            <a:pPr algn="ctr"/>
            <a:r>
              <a:rPr lang="he-IL" sz="3200" b="1" dirty="0" smtClean="0">
                <a:solidFill>
                  <a:srgbClr val="FF0000"/>
                </a:solidFill>
              </a:rPr>
              <a:t>יוני </a:t>
            </a:r>
            <a:r>
              <a:rPr lang="he-IL" sz="3200" b="1" dirty="0" smtClean="0">
                <a:solidFill>
                  <a:srgbClr val="FF0000"/>
                </a:solidFill>
              </a:rPr>
              <a:t>2026 </a:t>
            </a:r>
            <a:endParaRPr lang="he-IL" sz="3200" b="1" dirty="0" smtClean="0">
              <a:solidFill>
                <a:srgbClr val="FF0000"/>
              </a:solidFill>
            </a:endParaRPr>
          </a:p>
          <a:p>
            <a:pPr algn="ctr"/>
            <a:r>
              <a:rPr lang="he-IL" sz="3200" b="1" dirty="0" smtClean="0">
                <a:solidFill>
                  <a:srgbClr val="FF0000"/>
                </a:solidFill>
              </a:rPr>
              <a:t>ערב גיבוש ותוכניות להמשך</a:t>
            </a:r>
            <a:endParaRPr lang="he-IL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214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EE39B5D-D9C1-4869-AD83-A73FD6765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427083" y="0"/>
            <a:ext cx="10131425" cy="1456267"/>
          </a:xfrm>
        </p:spPr>
        <p:txBody>
          <a:bodyPr>
            <a:normAutofit/>
          </a:bodyPr>
          <a:lstStyle/>
          <a:p>
            <a:pPr algn="r"/>
            <a:r>
              <a:rPr lang="he-IL" sz="4800" dirty="0"/>
              <a:t>מה עושים עם זה הלאה ?</a:t>
            </a:r>
          </a:p>
        </p:txBody>
      </p:sp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E2BB00DC-25E9-4AFE-899A-E74BF6CC5AC5}"/>
              </a:ext>
            </a:extLst>
          </p:cNvPr>
          <p:cNvSpPr txBox="1"/>
          <p:nvPr/>
        </p:nvSpPr>
        <p:spPr>
          <a:xfrm>
            <a:off x="0" y="1589432"/>
            <a:ext cx="12041080" cy="50167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he-IL" sz="3200" dirty="0"/>
              <a:t>בנוסף למסלולים הרגילים הפתוחים לכל בוגר </a:t>
            </a:r>
            <a:r>
              <a:rPr lang="he-IL" sz="3200" dirty="0" err="1"/>
              <a:t>יב</a:t>
            </a:r>
            <a:r>
              <a:rPr lang="he-IL" sz="3200" dirty="0"/>
              <a:t>' : </a:t>
            </a:r>
          </a:p>
          <a:p>
            <a:pPr algn="r" rtl="1"/>
            <a:r>
              <a:rPr lang="he-IL" sz="3200" dirty="0"/>
              <a:t>1 . שירות רגיל/קרבי </a:t>
            </a:r>
          </a:p>
          <a:p>
            <a:pPr algn="r" rtl="1"/>
            <a:r>
              <a:rPr lang="he-IL" sz="3200" dirty="0"/>
              <a:t>2 . מסלול ישיבת הסדר </a:t>
            </a:r>
          </a:p>
          <a:p>
            <a:pPr algn="r" rtl="1"/>
            <a:endParaRPr lang="he-IL" sz="3200" dirty="0"/>
          </a:p>
          <a:p>
            <a:pPr algn="r" rtl="1"/>
            <a:r>
              <a:rPr lang="he-IL" sz="3200" b="1" dirty="0">
                <a:solidFill>
                  <a:srgbClr val="FFFF00"/>
                </a:solidFill>
              </a:rPr>
              <a:t>למסיימי המגמה נפתחות אפשרויות נוספות :</a:t>
            </a:r>
          </a:p>
          <a:p>
            <a:pPr algn="r" rtl="1"/>
            <a:endParaRPr lang="he-IL" sz="3200" dirty="0">
              <a:solidFill>
                <a:srgbClr val="FFC000"/>
              </a:solidFill>
            </a:endParaRPr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he-IL" sz="3200" dirty="0">
                <a:solidFill>
                  <a:srgbClr val="FFC000"/>
                </a:solidFill>
              </a:rPr>
              <a:t>הכשרה וגיוס ליחידות הטכנולוגיות בצבא(חיל האויר/מודיעין/חיל הים ועוד)</a:t>
            </a:r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he-IL" sz="3200" dirty="0">
                <a:solidFill>
                  <a:srgbClr val="FFC000"/>
                </a:solidFill>
              </a:rPr>
              <a:t>מכינות קדם צבאיות – הנדסאי אלקטרוניקה – שירות קבע</a:t>
            </a:r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he-IL" sz="3200" dirty="0">
                <a:solidFill>
                  <a:srgbClr val="FFC000"/>
                </a:solidFill>
              </a:rPr>
              <a:t>עתודה אקדמית – למודי הנדסה באוניברסיטאות</a:t>
            </a:r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he-IL" sz="3200" dirty="0">
                <a:solidFill>
                  <a:srgbClr val="FFC000"/>
                </a:solidFill>
              </a:rPr>
              <a:t>רכישת מקצוע </a:t>
            </a:r>
            <a:r>
              <a:rPr lang="en-US" sz="3200" dirty="0">
                <a:solidFill>
                  <a:srgbClr val="FFC000"/>
                </a:solidFill>
              </a:rPr>
              <a:t>Hi-Tech</a:t>
            </a:r>
            <a:endParaRPr lang="he-IL" sz="3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70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DE55AD7E-9135-467C-AEA6-046928707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9566" y="150961"/>
            <a:ext cx="10131425" cy="1456267"/>
          </a:xfrm>
        </p:spPr>
        <p:txBody>
          <a:bodyPr>
            <a:normAutofit/>
          </a:bodyPr>
          <a:lstStyle/>
          <a:p>
            <a:pPr algn="ctr"/>
            <a:r>
              <a:rPr lang="he-IL" sz="5400" dirty="0" smtClean="0">
                <a:solidFill>
                  <a:srgbClr val="FFFF00"/>
                </a:solidFill>
              </a:rPr>
              <a:t>תנאי קבלה למגמה</a:t>
            </a:r>
            <a:endParaRPr lang="he-IL" sz="5400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8125" y="2653048"/>
            <a:ext cx="10549683" cy="193899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571500" indent="-571500" algn="r" rtl="1">
              <a:buFont typeface="Arial" panose="020B0604020202020204" pitchFamily="34" charset="0"/>
              <a:buChar char="•"/>
            </a:pPr>
            <a:r>
              <a:rPr lang="he-IL" sz="4000" dirty="0" smtClean="0"/>
              <a:t>מוטיבציה גבוהה ורצון להצליח .</a:t>
            </a:r>
          </a:p>
          <a:p>
            <a:pPr marL="571500" indent="-571500" algn="r" rtl="1">
              <a:buFont typeface="Arial" panose="020B0604020202020204" pitchFamily="34" charset="0"/>
              <a:buChar char="•"/>
            </a:pPr>
            <a:r>
              <a:rPr lang="he-IL" sz="4000" dirty="0" smtClean="0"/>
              <a:t>מינימום : 4  יחידות מתמטיקה ו 4 יחידות אנגלית .</a:t>
            </a:r>
            <a:endParaRPr lang="en-US" sz="4000" dirty="0" smtClean="0"/>
          </a:p>
          <a:p>
            <a:pPr marL="571500" indent="-571500" algn="r" rtl="1">
              <a:buFont typeface="Arial" panose="020B0604020202020204" pitchFamily="34" charset="0"/>
              <a:buChar char="•"/>
            </a:pPr>
            <a:r>
              <a:rPr lang="he-IL" sz="4000" dirty="0" smtClean="0"/>
              <a:t>מעבר מבחן מיון בתחילת  השנה  .</a:t>
            </a:r>
            <a:endParaRPr lang="he-IL" sz="4000" dirty="0"/>
          </a:p>
        </p:txBody>
      </p:sp>
    </p:spTree>
    <p:extLst>
      <p:ext uri="{BB962C8B-B14F-4D97-AF65-F5344CB8AC3E}">
        <p14:creationId xmlns:p14="http://schemas.microsoft.com/office/powerpoint/2010/main" val="259949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16578BE-3679-4FFF-B45E-B3F968F2E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-79899"/>
            <a:ext cx="10131425" cy="1456267"/>
          </a:xfrm>
        </p:spPr>
        <p:txBody>
          <a:bodyPr>
            <a:normAutofit/>
          </a:bodyPr>
          <a:lstStyle/>
          <a:p>
            <a:pPr algn="ctr"/>
            <a:r>
              <a:rPr lang="he-IL" sz="6000" dirty="0"/>
              <a:t>מקצועות </a:t>
            </a:r>
            <a:r>
              <a:rPr lang="he-IL" sz="6000" dirty="0" smtClean="0"/>
              <a:t>הלימוד ושעות הלימוד</a:t>
            </a:r>
            <a:endParaRPr lang="he-IL" sz="6000" dirty="0"/>
          </a:p>
        </p:txBody>
      </p:sp>
      <p:grpSp>
        <p:nvGrpSpPr>
          <p:cNvPr id="15" name="קבוצה 14">
            <a:extLst>
              <a:ext uri="{FF2B5EF4-FFF2-40B4-BE49-F238E27FC236}">
                <a16:creationId xmlns:a16="http://schemas.microsoft.com/office/drawing/2014/main" id="{7495D4BE-E40C-487F-91F9-F89E423E82B2}"/>
              </a:ext>
            </a:extLst>
          </p:cNvPr>
          <p:cNvGrpSpPr/>
          <p:nvPr/>
        </p:nvGrpSpPr>
        <p:grpSpPr>
          <a:xfrm>
            <a:off x="7581540" y="1624941"/>
            <a:ext cx="4633993" cy="4758103"/>
            <a:chOff x="2840854" y="1589431"/>
            <a:chExt cx="4514293" cy="4758103"/>
          </a:xfrm>
        </p:grpSpPr>
        <p:sp>
          <p:nvSpPr>
            <p:cNvPr id="9" name="מלבן 8">
              <a:extLst>
                <a:ext uri="{FF2B5EF4-FFF2-40B4-BE49-F238E27FC236}">
                  <a16:creationId xmlns:a16="http://schemas.microsoft.com/office/drawing/2014/main" id="{C5ABCA39-3274-446A-BA70-73647EDC2087}"/>
                </a:ext>
              </a:extLst>
            </p:cNvPr>
            <p:cNvSpPr/>
            <p:nvPr/>
          </p:nvSpPr>
          <p:spPr>
            <a:xfrm>
              <a:off x="3466185" y="1589431"/>
              <a:ext cx="3835153" cy="475810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2" name="מציין מיקום תוכן 2">
              <a:extLst>
                <a:ext uri="{FF2B5EF4-FFF2-40B4-BE49-F238E27FC236}">
                  <a16:creationId xmlns:a16="http://schemas.microsoft.com/office/drawing/2014/main" id="{73E636D0-39F2-4C46-AA21-41EE4BC121E9}"/>
                </a:ext>
              </a:extLst>
            </p:cNvPr>
            <p:cNvSpPr txBox="1">
              <a:spLocks/>
            </p:cNvSpPr>
            <p:nvPr/>
          </p:nvSpPr>
          <p:spPr>
            <a:xfrm>
              <a:off x="3545940" y="1696170"/>
              <a:ext cx="3688277" cy="594475"/>
            </a:xfrm>
            <a:prstGeom prst="rect">
              <a:avLst/>
            </a:prstGeom>
            <a:solidFill>
              <a:srgbClr val="FFFF00"/>
            </a:solidFill>
          </p:spPr>
          <p:txBody>
            <a:bodyPr vert="horz" lIns="91440" tIns="45720" rIns="91440" bIns="45720" rtlCol="0" anchor="ctr">
              <a:normAutofit lnSpcReduction="10000"/>
            </a:bodyPr>
            <a:lstStyle>
              <a:lvl1pPr marL="285750" indent="-285750" algn="r" defTabSz="457200" rtl="1" eaLnBrk="1" latinLnBrk="0" hangingPunct="1">
                <a:spcBef>
                  <a:spcPts val="0"/>
                </a:spcBef>
                <a:spcAft>
                  <a:spcPts val="10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8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1pPr>
              <a:lvl2pPr marL="742950" indent="-285750" algn="r" defTabSz="457200" rtl="1" eaLnBrk="1" latinLnBrk="0" hangingPunct="1">
                <a:spcBef>
                  <a:spcPts val="0"/>
                </a:spcBef>
                <a:spcAft>
                  <a:spcPts val="10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6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2pPr>
              <a:lvl3pPr marL="1200150" indent="-285750" algn="r" defTabSz="457200" rtl="1" eaLnBrk="1" latinLnBrk="0" hangingPunct="1">
                <a:spcBef>
                  <a:spcPts val="0"/>
                </a:spcBef>
                <a:spcAft>
                  <a:spcPts val="10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4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3pPr>
              <a:lvl4pPr marL="1543050" indent="-171450" algn="r" defTabSz="457200" rtl="1" eaLnBrk="1" latinLnBrk="0" hangingPunct="1">
                <a:spcBef>
                  <a:spcPts val="0"/>
                </a:spcBef>
                <a:spcAft>
                  <a:spcPts val="10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2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4pPr>
              <a:lvl5pPr marL="2000250" indent="-171450" algn="r" defTabSz="457200" rtl="1" eaLnBrk="1" latinLnBrk="0" hangingPunct="1">
                <a:spcBef>
                  <a:spcPts val="0"/>
                </a:spcBef>
                <a:spcAft>
                  <a:spcPts val="10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2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5pPr>
              <a:lvl6pPr marL="2514600" indent="-228600" algn="r" defTabSz="457200" rtl="1" eaLnBrk="1" latinLnBrk="0" hangingPunct="1">
                <a:spcBef>
                  <a:spcPts val="0"/>
                </a:spcBef>
                <a:spcAft>
                  <a:spcPts val="10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2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6pPr>
              <a:lvl7pPr marL="2971800" indent="-228600" algn="r" defTabSz="457200" rtl="1" eaLnBrk="1" latinLnBrk="0" hangingPunct="1">
                <a:spcBef>
                  <a:spcPts val="0"/>
                </a:spcBef>
                <a:spcAft>
                  <a:spcPts val="10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2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7pPr>
              <a:lvl8pPr marL="3429000" indent="-228600" algn="r" defTabSz="457200" rtl="1" eaLnBrk="1" latinLnBrk="0" hangingPunct="1">
                <a:spcBef>
                  <a:spcPts val="0"/>
                </a:spcBef>
                <a:spcAft>
                  <a:spcPts val="10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2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8pPr>
              <a:lvl9pPr marL="3886200" indent="-228600" algn="r" defTabSz="457200" rtl="1" eaLnBrk="1" latinLnBrk="0" hangingPunct="1">
                <a:spcBef>
                  <a:spcPts val="0"/>
                </a:spcBef>
                <a:spcAft>
                  <a:spcPts val="10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2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he-IL" sz="3600" b="1" dirty="0">
                  <a:solidFill>
                    <a:schemeClr val="bg1"/>
                  </a:solidFill>
                </a:rPr>
                <a:t>כיתה י'  </a:t>
              </a:r>
              <a:r>
                <a:rPr lang="he-IL" sz="3600" b="1" dirty="0" smtClean="0">
                  <a:solidFill>
                    <a:schemeClr val="bg1"/>
                  </a:solidFill>
                </a:rPr>
                <a:t>(9 </a:t>
              </a:r>
              <a:r>
                <a:rPr lang="he-IL" sz="3600" b="1" dirty="0" err="1">
                  <a:solidFill>
                    <a:schemeClr val="bg1"/>
                  </a:solidFill>
                </a:rPr>
                <a:t>ש"ש</a:t>
              </a:r>
              <a:r>
                <a:rPr lang="he-IL" sz="3600" b="1" dirty="0">
                  <a:solidFill>
                    <a:schemeClr val="bg1"/>
                  </a:solidFill>
                </a:rPr>
                <a:t>)</a:t>
              </a:r>
            </a:p>
          </p:txBody>
        </p:sp>
        <p:sp>
          <p:nvSpPr>
            <p:cNvPr id="14" name="תיבת טקסט 13">
              <a:extLst>
                <a:ext uri="{FF2B5EF4-FFF2-40B4-BE49-F238E27FC236}">
                  <a16:creationId xmlns:a16="http://schemas.microsoft.com/office/drawing/2014/main" id="{53895A84-9698-4A38-A291-EB23CB18F87C}"/>
                </a:ext>
              </a:extLst>
            </p:cNvPr>
            <p:cNvSpPr txBox="1"/>
            <p:nvPr/>
          </p:nvSpPr>
          <p:spPr>
            <a:xfrm>
              <a:off x="2840854" y="2607285"/>
              <a:ext cx="4514293" cy="353943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285750" indent="-285750" algn="r" rtl="1">
                <a:buFont typeface="Arial" panose="020B0604020202020204" pitchFamily="34" charset="0"/>
                <a:buChar char="•"/>
              </a:pPr>
              <a:r>
                <a:rPr lang="he-IL" sz="3200" dirty="0"/>
                <a:t>תורת החשמל</a:t>
              </a:r>
            </a:p>
            <a:p>
              <a:pPr algn="r" rtl="1"/>
              <a:endParaRPr lang="he-IL" sz="3200" dirty="0"/>
            </a:p>
            <a:p>
              <a:pPr marL="285750" indent="-285750" algn="r" rtl="1">
                <a:buFont typeface="Arial" panose="020B0604020202020204" pitchFamily="34" charset="0"/>
                <a:buChar char="•"/>
              </a:pPr>
              <a:r>
                <a:rPr lang="he-IL" sz="3200" dirty="0"/>
                <a:t>מערכות ספרתיות</a:t>
              </a:r>
            </a:p>
            <a:p>
              <a:pPr algn="r" rtl="1"/>
              <a:endParaRPr lang="he-IL" sz="3200" dirty="0"/>
            </a:p>
            <a:p>
              <a:pPr marL="285750" indent="-285750" algn="r" rtl="1">
                <a:buFont typeface="Arial" panose="020B0604020202020204" pitchFamily="34" charset="0"/>
                <a:buChar char="•"/>
              </a:pPr>
              <a:r>
                <a:rPr lang="he-IL" sz="3200" dirty="0"/>
                <a:t>מער' משולבות מחשב</a:t>
              </a:r>
            </a:p>
            <a:p>
              <a:pPr algn="r" rtl="1"/>
              <a:endParaRPr lang="he-IL" sz="3200" dirty="0"/>
            </a:p>
            <a:p>
              <a:pPr marL="285750" indent="-285750" algn="r" rtl="1">
                <a:buFont typeface="Arial" panose="020B0604020202020204" pitchFamily="34" charset="0"/>
                <a:buChar char="•"/>
              </a:pPr>
              <a:r>
                <a:rPr lang="he-IL" sz="3200" dirty="0"/>
                <a:t>מדעי המחשב </a:t>
              </a:r>
              <a:r>
                <a:rPr lang="en-US" sz="3200" dirty="0"/>
                <a:t>C#</a:t>
              </a:r>
              <a:endParaRPr lang="he-IL" sz="3200" dirty="0"/>
            </a:p>
          </p:txBody>
        </p:sp>
      </p:grpSp>
      <p:grpSp>
        <p:nvGrpSpPr>
          <p:cNvPr id="20" name="קבוצה 19">
            <a:extLst>
              <a:ext uri="{FF2B5EF4-FFF2-40B4-BE49-F238E27FC236}">
                <a16:creationId xmlns:a16="http://schemas.microsoft.com/office/drawing/2014/main" id="{5B380A62-F212-4B3F-B6DF-895C022A575B}"/>
              </a:ext>
            </a:extLst>
          </p:cNvPr>
          <p:cNvGrpSpPr/>
          <p:nvPr/>
        </p:nvGrpSpPr>
        <p:grpSpPr>
          <a:xfrm>
            <a:off x="3579182" y="1644171"/>
            <a:ext cx="4633993" cy="4758103"/>
            <a:chOff x="2840854" y="1589431"/>
            <a:chExt cx="4514293" cy="4758103"/>
          </a:xfrm>
        </p:grpSpPr>
        <p:sp>
          <p:nvSpPr>
            <p:cNvPr id="21" name="מלבן 20">
              <a:extLst>
                <a:ext uri="{FF2B5EF4-FFF2-40B4-BE49-F238E27FC236}">
                  <a16:creationId xmlns:a16="http://schemas.microsoft.com/office/drawing/2014/main" id="{727A025C-6CEB-4447-86D3-FD43339741F8}"/>
                </a:ext>
              </a:extLst>
            </p:cNvPr>
            <p:cNvSpPr/>
            <p:nvPr/>
          </p:nvSpPr>
          <p:spPr>
            <a:xfrm>
              <a:off x="3466185" y="1589431"/>
              <a:ext cx="3835153" cy="475810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" name="מציין מיקום תוכן 2">
              <a:extLst>
                <a:ext uri="{FF2B5EF4-FFF2-40B4-BE49-F238E27FC236}">
                  <a16:creationId xmlns:a16="http://schemas.microsoft.com/office/drawing/2014/main" id="{483DEC16-9DFF-49D4-B252-267AE95E9A49}"/>
                </a:ext>
              </a:extLst>
            </p:cNvPr>
            <p:cNvSpPr txBox="1">
              <a:spLocks/>
            </p:cNvSpPr>
            <p:nvPr/>
          </p:nvSpPr>
          <p:spPr>
            <a:xfrm>
              <a:off x="3500780" y="1696170"/>
              <a:ext cx="3768033" cy="594475"/>
            </a:xfrm>
            <a:prstGeom prst="rect">
              <a:avLst/>
            </a:prstGeom>
            <a:solidFill>
              <a:srgbClr val="00B0F0"/>
            </a:solidFill>
          </p:spPr>
          <p:txBody>
            <a:bodyPr vert="horz" lIns="91440" tIns="45720" rIns="91440" bIns="45720" rtlCol="0" anchor="ctr">
              <a:normAutofit lnSpcReduction="10000"/>
            </a:bodyPr>
            <a:lstStyle>
              <a:lvl1pPr marL="285750" indent="-285750" algn="r" defTabSz="457200" rtl="1" eaLnBrk="1" latinLnBrk="0" hangingPunct="1">
                <a:spcBef>
                  <a:spcPts val="0"/>
                </a:spcBef>
                <a:spcAft>
                  <a:spcPts val="10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8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1pPr>
              <a:lvl2pPr marL="742950" indent="-285750" algn="r" defTabSz="457200" rtl="1" eaLnBrk="1" latinLnBrk="0" hangingPunct="1">
                <a:spcBef>
                  <a:spcPts val="0"/>
                </a:spcBef>
                <a:spcAft>
                  <a:spcPts val="10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6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2pPr>
              <a:lvl3pPr marL="1200150" indent="-285750" algn="r" defTabSz="457200" rtl="1" eaLnBrk="1" latinLnBrk="0" hangingPunct="1">
                <a:spcBef>
                  <a:spcPts val="0"/>
                </a:spcBef>
                <a:spcAft>
                  <a:spcPts val="10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4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3pPr>
              <a:lvl4pPr marL="1543050" indent="-171450" algn="r" defTabSz="457200" rtl="1" eaLnBrk="1" latinLnBrk="0" hangingPunct="1">
                <a:spcBef>
                  <a:spcPts val="0"/>
                </a:spcBef>
                <a:spcAft>
                  <a:spcPts val="10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2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4pPr>
              <a:lvl5pPr marL="2000250" indent="-171450" algn="r" defTabSz="457200" rtl="1" eaLnBrk="1" latinLnBrk="0" hangingPunct="1">
                <a:spcBef>
                  <a:spcPts val="0"/>
                </a:spcBef>
                <a:spcAft>
                  <a:spcPts val="10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2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5pPr>
              <a:lvl6pPr marL="2514600" indent="-228600" algn="r" defTabSz="457200" rtl="1" eaLnBrk="1" latinLnBrk="0" hangingPunct="1">
                <a:spcBef>
                  <a:spcPts val="0"/>
                </a:spcBef>
                <a:spcAft>
                  <a:spcPts val="10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2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6pPr>
              <a:lvl7pPr marL="2971800" indent="-228600" algn="r" defTabSz="457200" rtl="1" eaLnBrk="1" latinLnBrk="0" hangingPunct="1">
                <a:spcBef>
                  <a:spcPts val="0"/>
                </a:spcBef>
                <a:spcAft>
                  <a:spcPts val="10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2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7pPr>
              <a:lvl8pPr marL="3429000" indent="-228600" algn="r" defTabSz="457200" rtl="1" eaLnBrk="1" latinLnBrk="0" hangingPunct="1">
                <a:spcBef>
                  <a:spcPts val="0"/>
                </a:spcBef>
                <a:spcAft>
                  <a:spcPts val="10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2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8pPr>
              <a:lvl9pPr marL="3886200" indent="-228600" algn="r" defTabSz="457200" rtl="1" eaLnBrk="1" latinLnBrk="0" hangingPunct="1">
                <a:spcBef>
                  <a:spcPts val="0"/>
                </a:spcBef>
                <a:spcAft>
                  <a:spcPts val="10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2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he-IL" sz="3600" b="1" dirty="0">
                  <a:solidFill>
                    <a:schemeClr val="bg1"/>
                  </a:solidFill>
                </a:rPr>
                <a:t>כיתה יא'  (10 </a:t>
              </a:r>
              <a:r>
                <a:rPr lang="he-IL" sz="3600" b="1" dirty="0" err="1">
                  <a:solidFill>
                    <a:schemeClr val="bg1"/>
                  </a:solidFill>
                </a:rPr>
                <a:t>ש"ש</a:t>
              </a:r>
              <a:r>
                <a:rPr lang="he-IL" sz="3600" b="1" dirty="0">
                  <a:solidFill>
                    <a:schemeClr val="bg1"/>
                  </a:solidFill>
                </a:rPr>
                <a:t>)</a:t>
              </a:r>
            </a:p>
          </p:txBody>
        </p:sp>
        <p:sp>
          <p:nvSpPr>
            <p:cNvPr id="23" name="תיבת טקסט 22">
              <a:extLst>
                <a:ext uri="{FF2B5EF4-FFF2-40B4-BE49-F238E27FC236}">
                  <a16:creationId xmlns:a16="http://schemas.microsoft.com/office/drawing/2014/main" id="{47527E30-366F-420C-BAEF-0C7D11CD6605}"/>
                </a:ext>
              </a:extLst>
            </p:cNvPr>
            <p:cNvSpPr txBox="1"/>
            <p:nvPr/>
          </p:nvSpPr>
          <p:spPr>
            <a:xfrm>
              <a:off x="2840854" y="2607285"/>
              <a:ext cx="4514293" cy="353943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285750" indent="-285750" algn="r" rtl="1">
                <a:buFont typeface="Arial" panose="020B0604020202020204" pitchFamily="34" charset="0"/>
                <a:buChar char="•"/>
              </a:pPr>
              <a:r>
                <a:rPr lang="he-IL" sz="3200" dirty="0"/>
                <a:t>תורת החשמל</a:t>
              </a:r>
            </a:p>
            <a:p>
              <a:pPr algn="r" rtl="1"/>
              <a:endParaRPr lang="he-IL" sz="3200" dirty="0"/>
            </a:p>
            <a:p>
              <a:pPr marL="285750" indent="-285750" algn="r" rtl="1">
                <a:buFont typeface="Arial" panose="020B0604020202020204" pitchFamily="34" charset="0"/>
                <a:buChar char="•"/>
              </a:pPr>
              <a:r>
                <a:rPr lang="he-IL" sz="3200" dirty="0"/>
                <a:t>אלקטרוניקה</a:t>
              </a:r>
            </a:p>
            <a:p>
              <a:pPr algn="r" rtl="1"/>
              <a:endParaRPr lang="he-IL" sz="3200" dirty="0"/>
            </a:p>
            <a:p>
              <a:pPr marL="285750" indent="-285750" algn="r" rtl="1">
                <a:buFont typeface="Arial" panose="020B0604020202020204" pitchFamily="34" charset="0"/>
                <a:buChar char="•"/>
              </a:pPr>
              <a:r>
                <a:rPr lang="he-IL" sz="3200" dirty="0"/>
                <a:t>מדעי המחשב</a:t>
              </a:r>
              <a:r>
                <a:rPr lang="en-US" sz="3200" dirty="0"/>
                <a:t> C# </a:t>
              </a:r>
              <a:endParaRPr lang="he-IL" sz="3200" dirty="0"/>
            </a:p>
            <a:p>
              <a:pPr marL="285750" indent="-285750" algn="r" rtl="1">
                <a:buFont typeface="Arial" panose="020B0604020202020204" pitchFamily="34" charset="0"/>
                <a:buChar char="•"/>
              </a:pPr>
              <a:endParaRPr lang="he-IL" sz="3200" dirty="0"/>
            </a:p>
            <a:p>
              <a:pPr marL="285750" indent="-285750" algn="r" rtl="1">
                <a:buFont typeface="Arial" panose="020B0604020202020204" pitchFamily="34" charset="0"/>
                <a:buChar char="•"/>
              </a:pPr>
              <a:r>
                <a:rPr lang="he-IL" sz="3200" dirty="0"/>
                <a:t>מעבדות</a:t>
              </a:r>
            </a:p>
          </p:txBody>
        </p:sp>
      </p:grpSp>
      <p:grpSp>
        <p:nvGrpSpPr>
          <p:cNvPr id="24" name="קבוצה 23">
            <a:extLst>
              <a:ext uri="{FF2B5EF4-FFF2-40B4-BE49-F238E27FC236}">
                <a16:creationId xmlns:a16="http://schemas.microsoft.com/office/drawing/2014/main" id="{1A52E42E-76B3-4556-AA4B-3CCB36E70DFE}"/>
              </a:ext>
            </a:extLst>
          </p:cNvPr>
          <p:cNvGrpSpPr/>
          <p:nvPr/>
        </p:nvGrpSpPr>
        <p:grpSpPr>
          <a:xfrm>
            <a:off x="-778318" y="1654523"/>
            <a:ext cx="4977428" cy="4758103"/>
            <a:chOff x="2668528" y="1589431"/>
            <a:chExt cx="4600398" cy="4758103"/>
          </a:xfrm>
        </p:grpSpPr>
        <p:sp>
          <p:nvSpPr>
            <p:cNvPr id="25" name="מלבן 24">
              <a:extLst>
                <a:ext uri="{FF2B5EF4-FFF2-40B4-BE49-F238E27FC236}">
                  <a16:creationId xmlns:a16="http://schemas.microsoft.com/office/drawing/2014/main" id="{239983A5-7058-4F07-B89B-C229773F36CD}"/>
                </a:ext>
              </a:extLst>
            </p:cNvPr>
            <p:cNvSpPr/>
            <p:nvPr/>
          </p:nvSpPr>
          <p:spPr>
            <a:xfrm>
              <a:off x="3375925" y="1589431"/>
              <a:ext cx="3835153" cy="475810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6" name="מציין מיקום תוכן 2">
              <a:extLst>
                <a:ext uri="{FF2B5EF4-FFF2-40B4-BE49-F238E27FC236}">
                  <a16:creationId xmlns:a16="http://schemas.microsoft.com/office/drawing/2014/main" id="{1036200D-5C06-4161-96C4-6E3F07C603D5}"/>
                </a:ext>
              </a:extLst>
            </p:cNvPr>
            <p:cNvSpPr txBox="1">
              <a:spLocks/>
            </p:cNvSpPr>
            <p:nvPr/>
          </p:nvSpPr>
          <p:spPr>
            <a:xfrm>
              <a:off x="3385905" y="1696170"/>
              <a:ext cx="3768033" cy="59447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txBody>
            <a:bodyPr vert="horz" lIns="91440" tIns="45720" rIns="91440" bIns="45720" rtlCol="0" anchor="ctr">
              <a:normAutofit lnSpcReduction="10000"/>
            </a:bodyPr>
            <a:lstStyle>
              <a:lvl1pPr marL="285750" indent="-285750" algn="r" defTabSz="457200" rtl="1" eaLnBrk="1" latinLnBrk="0" hangingPunct="1">
                <a:spcBef>
                  <a:spcPts val="0"/>
                </a:spcBef>
                <a:spcAft>
                  <a:spcPts val="10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8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1pPr>
              <a:lvl2pPr marL="742950" indent="-285750" algn="r" defTabSz="457200" rtl="1" eaLnBrk="1" latinLnBrk="0" hangingPunct="1">
                <a:spcBef>
                  <a:spcPts val="0"/>
                </a:spcBef>
                <a:spcAft>
                  <a:spcPts val="10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6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2pPr>
              <a:lvl3pPr marL="1200150" indent="-285750" algn="r" defTabSz="457200" rtl="1" eaLnBrk="1" latinLnBrk="0" hangingPunct="1">
                <a:spcBef>
                  <a:spcPts val="0"/>
                </a:spcBef>
                <a:spcAft>
                  <a:spcPts val="10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4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3pPr>
              <a:lvl4pPr marL="1543050" indent="-171450" algn="r" defTabSz="457200" rtl="1" eaLnBrk="1" latinLnBrk="0" hangingPunct="1">
                <a:spcBef>
                  <a:spcPts val="0"/>
                </a:spcBef>
                <a:spcAft>
                  <a:spcPts val="10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2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4pPr>
              <a:lvl5pPr marL="2000250" indent="-171450" algn="r" defTabSz="457200" rtl="1" eaLnBrk="1" latinLnBrk="0" hangingPunct="1">
                <a:spcBef>
                  <a:spcPts val="0"/>
                </a:spcBef>
                <a:spcAft>
                  <a:spcPts val="10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2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5pPr>
              <a:lvl6pPr marL="2514600" indent="-228600" algn="r" defTabSz="457200" rtl="1" eaLnBrk="1" latinLnBrk="0" hangingPunct="1">
                <a:spcBef>
                  <a:spcPts val="0"/>
                </a:spcBef>
                <a:spcAft>
                  <a:spcPts val="10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2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6pPr>
              <a:lvl7pPr marL="2971800" indent="-228600" algn="r" defTabSz="457200" rtl="1" eaLnBrk="1" latinLnBrk="0" hangingPunct="1">
                <a:spcBef>
                  <a:spcPts val="0"/>
                </a:spcBef>
                <a:spcAft>
                  <a:spcPts val="10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2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7pPr>
              <a:lvl8pPr marL="3429000" indent="-228600" algn="r" defTabSz="457200" rtl="1" eaLnBrk="1" latinLnBrk="0" hangingPunct="1">
                <a:spcBef>
                  <a:spcPts val="0"/>
                </a:spcBef>
                <a:spcAft>
                  <a:spcPts val="10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2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8pPr>
              <a:lvl9pPr marL="3886200" indent="-228600" algn="r" defTabSz="457200" rtl="1" eaLnBrk="1" latinLnBrk="0" hangingPunct="1">
                <a:spcBef>
                  <a:spcPts val="0"/>
                </a:spcBef>
                <a:spcAft>
                  <a:spcPts val="1000"/>
                </a:spcAft>
                <a:buClr>
                  <a:schemeClr val="tx1"/>
                </a:buClr>
                <a:buSzPct val="100000"/>
                <a:buFont typeface="Arial"/>
                <a:buChar char="•"/>
                <a:defRPr sz="12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he-IL" sz="3600" b="1" dirty="0">
                  <a:solidFill>
                    <a:schemeClr val="bg1"/>
                  </a:solidFill>
                </a:rPr>
                <a:t>כיתה </a:t>
              </a:r>
              <a:r>
                <a:rPr lang="he-IL" sz="3600" b="1" dirty="0" err="1">
                  <a:solidFill>
                    <a:schemeClr val="bg1"/>
                  </a:solidFill>
                </a:rPr>
                <a:t>יב</a:t>
              </a:r>
              <a:r>
                <a:rPr lang="he-IL" sz="3600" b="1" dirty="0">
                  <a:solidFill>
                    <a:schemeClr val="bg1"/>
                  </a:solidFill>
                </a:rPr>
                <a:t>'  </a:t>
              </a:r>
              <a:r>
                <a:rPr lang="he-IL" sz="3600" b="1" dirty="0" smtClean="0">
                  <a:solidFill>
                    <a:schemeClr val="bg1"/>
                  </a:solidFill>
                </a:rPr>
                <a:t>(8 </a:t>
              </a:r>
              <a:r>
                <a:rPr lang="he-IL" sz="3600" b="1" dirty="0" err="1">
                  <a:solidFill>
                    <a:schemeClr val="bg1"/>
                  </a:solidFill>
                </a:rPr>
                <a:t>ש"ש</a:t>
              </a:r>
              <a:r>
                <a:rPr lang="he-IL" sz="3600" b="1" dirty="0">
                  <a:solidFill>
                    <a:schemeClr val="bg1"/>
                  </a:solidFill>
                </a:rPr>
                <a:t>)</a:t>
              </a:r>
            </a:p>
          </p:txBody>
        </p:sp>
        <p:sp>
          <p:nvSpPr>
            <p:cNvPr id="27" name="תיבת טקסט 26">
              <a:extLst>
                <a:ext uri="{FF2B5EF4-FFF2-40B4-BE49-F238E27FC236}">
                  <a16:creationId xmlns:a16="http://schemas.microsoft.com/office/drawing/2014/main" id="{83DD28EE-022D-4A5E-9D97-5DE16BE3CB89}"/>
                </a:ext>
              </a:extLst>
            </p:cNvPr>
            <p:cNvSpPr txBox="1"/>
            <p:nvPr/>
          </p:nvSpPr>
          <p:spPr>
            <a:xfrm>
              <a:off x="2668528" y="2607285"/>
              <a:ext cx="4600398" cy="255454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285750" indent="-285750" algn="r" rtl="1">
                <a:buFont typeface="Arial" panose="020B0604020202020204" pitchFamily="34" charset="0"/>
                <a:buChar char="•"/>
              </a:pPr>
              <a:r>
                <a:rPr lang="he-IL" sz="3200" dirty="0"/>
                <a:t>לימודי </a:t>
              </a:r>
              <a:r>
                <a:rPr lang="he-IL" sz="3200" dirty="0" err="1"/>
                <a:t>התמח</a:t>
              </a:r>
              <a:r>
                <a:rPr lang="he-IL" sz="3200" dirty="0"/>
                <a:t>'-תקשורת</a:t>
              </a:r>
            </a:p>
            <a:p>
              <a:pPr algn="r" rtl="1"/>
              <a:endParaRPr lang="he-IL" sz="3200" dirty="0"/>
            </a:p>
            <a:p>
              <a:pPr marL="285750" indent="-285750" algn="r" rtl="1">
                <a:buFont typeface="Arial" panose="020B0604020202020204" pitchFamily="34" charset="0"/>
                <a:buChar char="•"/>
              </a:pPr>
              <a:r>
                <a:rPr lang="he-IL" sz="3200" dirty="0"/>
                <a:t>פיתוח בסביבת </a:t>
              </a:r>
              <a:r>
                <a:rPr lang="en-US" sz="3200" b="0" i="0" dirty="0">
                  <a:effectLst/>
                  <a:latin typeface="arial" panose="020B0604020202020204" pitchFamily="34" charset="0"/>
                </a:rPr>
                <a:t>Arduino</a:t>
              </a:r>
            </a:p>
            <a:p>
              <a:pPr algn="r" rtl="1"/>
              <a:endParaRPr lang="he-IL" sz="3200" dirty="0"/>
            </a:p>
            <a:p>
              <a:pPr marL="285750" indent="-285750" algn="r" rtl="1">
                <a:buFont typeface="Arial" panose="020B0604020202020204" pitchFamily="34" charset="0"/>
                <a:buChar char="•"/>
              </a:pPr>
              <a:r>
                <a:rPr lang="he-IL" sz="3200" dirty="0"/>
                <a:t>פרויקט גמר 5/3 יחידות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6084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41EE4250-3426-4E90-9CC7-D51AAE4CD248}"/>
              </a:ext>
            </a:extLst>
          </p:cNvPr>
          <p:cNvSpPr txBox="1"/>
          <p:nvPr/>
        </p:nvSpPr>
        <p:spPr>
          <a:xfrm>
            <a:off x="641622" y="-7222"/>
            <a:ext cx="10908756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2800" b="1" dirty="0"/>
              <a:t>לטובת התלמידים במגמה כל השיעורים מוקלטים בווידאו ומשותפים ביו טיוב</a:t>
            </a:r>
          </a:p>
        </p:txBody>
      </p:sp>
      <p:sp>
        <p:nvSpPr>
          <p:cNvPr id="4" name="תיבת טקסט 3">
            <a:hlinkClick r:id="rId2"/>
            <a:extLst>
              <a:ext uri="{FF2B5EF4-FFF2-40B4-BE49-F238E27FC236}">
                <a16:creationId xmlns:a16="http://schemas.microsoft.com/office/drawing/2014/main" id="{BB67EE70-0CC5-454D-9BD0-FC3968F36A28}"/>
              </a:ext>
            </a:extLst>
          </p:cNvPr>
          <p:cNvSpPr txBox="1"/>
          <p:nvPr/>
        </p:nvSpPr>
        <p:spPr>
          <a:xfrm>
            <a:off x="4984248" y="315363"/>
            <a:ext cx="3102131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2800" b="1" dirty="0" smtClean="0">
                <a:solidFill>
                  <a:srgbClr val="92D050"/>
                </a:solidFill>
              </a:rPr>
              <a:t>קישור לאתר </a:t>
            </a:r>
            <a:r>
              <a:rPr lang="he-IL" sz="2800" b="1" dirty="0">
                <a:solidFill>
                  <a:srgbClr val="92D050"/>
                </a:solidFill>
              </a:rPr>
              <a:t>המגמה</a:t>
            </a:r>
          </a:p>
        </p:txBody>
      </p:sp>
      <p:pic>
        <p:nvPicPr>
          <p:cNvPr id="5" name="תמונה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775504"/>
            <a:ext cx="12192001" cy="60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63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D2721F0D-1A52-4187-B383-F5AD05B17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E237501E-FC40-48E6-9BCC-6721E62266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3021100E-8CCF-4533-A56A-0884F12D42F1}"/>
              </a:ext>
            </a:extLst>
          </p:cNvPr>
          <p:cNvSpPr txBox="1"/>
          <p:nvPr/>
        </p:nvSpPr>
        <p:spPr>
          <a:xfrm>
            <a:off x="3859057" y="-90012"/>
            <a:ext cx="5179623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3200" b="1" dirty="0">
                <a:solidFill>
                  <a:srgbClr val="92D050"/>
                </a:solidFill>
                <a:hlinkClick r:id="rId2"/>
              </a:rPr>
              <a:t>ערוץ המגמה ביו </a:t>
            </a:r>
            <a:r>
              <a:rPr lang="he-IL" sz="3200" b="1" dirty="0" smtClean="0">
                <a:solidFill>
                  <a:srgbClr val="92D050"/>
                </a:solidFill>
                <a:hlinkClick r:id="rId2"/>
              </a:rPr>
              <a:t>טיוב – קישור </a:t>
            </a:r>
            <a:endParaRPr lang="he-IL" sz="3200" b="1" dirty="0">
              <a:solidFill>
                <a:srgbClr val="92D050"/>
              </a:solidFill>
            </a:endParaRPr>
          </a:p>
        </p:txBody>
      </p:sp>
      <p:pic>
        <p:nvPicPr>
          <p:cNvPr id="5" name="תמונה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6" y="509586"/>
            <a:ext cx="12188464" cy="634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19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32135CDE-AC3B-4FB6-B525-C793302138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2635"/>
            <a:ext cx="12192000" cy="5547609"/>
          </a:xfrm>
          <a:prstGeom prst="rect">
            <a:avLst/>
          </a:prstGeom>
        </p:spPr>
      </p:pic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AEDDB539-20A9-4E00-B058-50D5DA2D8961}"/>
              </a:ext>
            </a:extLst>
          </p:cNvPr>
          <p:cNvSpPr txBox="1"/>
          <p:nvPr/>
        </p:nvSpPr>
        <p:spPr>
          <a:xfrm>
            <a:off x="212893" y="208494"/>
            <a:ext cx="11559575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3600" dirty="0" smtClean="0"/>
              <a:t>תלמידי המגמה משתתפים בתחרויות -תמונות </a:t>
            </a:r>
            <a:r>
              <a:rPr lang="he-IL" sz="3600" dirty="0"/>
              <a:t>מאליפות </a:t>
            </a:r>
            <a:r>
              <a:rPr lang="he-IL" sz="3600" dirty="0" err="1"/>
              <a:t>הרחפנים</a:t>
            </a:r>
            <a:endParaRPr lang="he-IL" sz="3600" dirty="0"/>
          </a:p>
        </p:txBody>
      </p:sp>
    </p:spTree>
    <p:extLst>
      <p:ext uri="{BB962C8B-B14F-4D97-AF65-F5344CB8AC3E}">
        <p14:creationId xmlns:p14="http://schemas.microsoft.com/office/powerpoint/2010/main" val="76997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6B4DE643-02A4-44BC-9880-9170007529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75" y="596001"/>
            <a:ext cx="11845772" cy="6266441"/>
          </a:xfrm>
          <a:prstGeom prst="rect">
            <a:avLst/>
          </a:prstGeom>
        </p:spPr>
      </p:pic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67A8EBA8-1796-4B17-A391-4CCCC59B8829}"/>
              </a:ext>
            </a:extLst>
          </p:cNvPr>
          <p:cNvSpPr txBox="1"/>
          <p:nvPr/>
        </p:nvSpPr>
        <p:spPr>
          <a:xfrm>
            <a:off x="4687410" y="-50330"/>
            <a:ext cx="2906565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4000" dirty="0"/>
              <a:t>זירת התחרות</a:t>
            </a:r>
          </a:p>
        </p:txBody>
      </p:sp>
    </p:spTree>
    <p:extLst>
      <p:ext uri="{BB962C8B-B14F-4D97-AF65-F5344CB8AC3E}">
        <p14:creationId xmlns:p14="http://schemas.microsoft.com/office/powerpoint/2010/main" val="371949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9F8E581-301C-4F82-8F1D-1BF750189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21" y="68059"/>
            <a:ext cx="12120979" cy="828583"/>
          </a:xfrm>
        </p:spPr>
        <p:txBody>
          <a:bodyPr>
            <a:normAutofit/>
          </a:bodyPr>
          <a:lstStyle/>
          <a:p>
            <a:r>
              <a:rPr lang="he-IL" sz="4400" dirty="0"/>
              <a:t>תמונות מתחרות ארצית טכנולוגיה דיגיטלית – חטיבות הביניים</a:t>
            </a:r>
          </a:p>
        </p:txBody>
      </p:sp>
      <p:pic>
        <p:nvPicPr>
          <p:cNvPr id="5" name="תמונה 4">
            <a:extLst>
              <a:ext uri="{FF2B5EF4-FFF2-40B4-BE49-F238E27FC236}">
                <a16:creationId xmlns:a16="http://schemas.microsoft.com/office/drawing/2014/main" id="{8FFDB554-A95F-450C-AF5B-E0EAB39D36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8387" y="814334"/>
            <a:ext cx="8119871" cy="6089904"/>
          </a:xfrm>
          <a:prstGeom prst="rect">
            <a:avLst/>
          </a:prstGeom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E1EC5718-DC1F-476A-B7FB-ADED49CA0C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0017" y="768096"/>
            <a:ext cx="5279253" cy="3959440"/>
          </a:xfrm>
          <a:prstGeom prst="rect">
            <a:avLst/>
          </a:prstGeom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CFF04709-0BDE-4EEE-B054-88B51FF6E2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5153" y="2894103"/>
            <a:ext cx="5346847" cy="4010135"/>
          </a:xfrm>
          <a:prstGeom prst="rect">
            <a:avLst/>
          </a:prstGeom>
        </p:spPr>
      </p:pic>
      <p:pic>
        <p:nvPicPr>
          <p:cNvPr id="11" name="תמונה 10">
            <a:extLst>
              <a:ext uri="{FF2B5EF4-FFF2-40B4-BE49-F238E27FC236}">
                <a16:creationId xmlns:a16="http://schemas.microsoft.com/office/drawing/2014/main" id="{BB6A4ED7-E6CD-4D6F-A08C-2069E26B08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021" y="768096"/>
            <a:ext cx="4510222" cy="3382666"/>
          </a:xfrm>
          <a:prstGeom prst="rect">
            <a:avLst/>
          </a:prstGeom>
        </p:spPr>
      </p:pic>
      <p:pic>
        <p:nvPicPr>
          <p:cNvPr id="17" name="תמונה 16">
            <a:extLst>
              <a:ext uri="{FF2B5EF4-FFF2-40B4-BE49-F238E27FC236}">
                <a16:creationId xmlns:a16="http://schemas.microsoft.com/office/drawing/2014/main" id="{FE4300CF-71B1-4772-8190-8CB7757C8E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86" y="3557016"/>
            <a:ext cx="4604494" cy="331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01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8A7F0ADA-E162-4255-A727-768816367D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4774" y="0"/>
            <a:ext cx="9144000" cy="6858000"/>
          </a:xfrm>
          <a:prstGeom prst="rect">
            <a:avLst/>
          </a:prstGeom>
        </p:spPr>
      </p:pic>
      <p:sp>
        <p:nvSpPr>
          <p:cNvPr id="8" name="כותרת 1">
            <a:extLst>
              <a:ext uri="{FF2B5EF4-FFF2-40B4-BE49-F238E27FC236}">
                <a16:creationId xmlns:a16="http://schemas.microsoft.com/office/drawing/2014/main" id="{1456FC5F-3F09-48B1-BA17-C3F939200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6558" y="1192778"/>
            <a:ext cx="6217495" cy="730928"/>
          </a:xfrm>
        </p:spPr>
        <p:txBody>
          <a:bodyPr>
            <a:noAutofit/>
          </a:bodyPr>
          <a:lstStyle/>
          <a:p>
            <a:pPr algn="ctr"/>
            <a:r>
              <a:rPr lang="he-IL" sz="4400" dirty="0" smtClean="0">
                <a:solidFill>
                  <a:srgbClr val="FFFF00"/>
                </a:solidFill>
              </a:rPr>
              <a:t>סיורים בתעשיית ההייטק</a:t>
            </a:r>
            <a:endParaRPr lang="he-IL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48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C0CFC83E-719A-4A0C-9089-D72D8B3DE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89" y="0"/>
            <a:ext cx="10131425" cy="846338"/>
          </a:xfrm>
        </p:spPr>
        <p:txBody>
          <a:bodyPr>
            <a:normAutofit fontScale="90000"/>
          </a:bodyPr>
          <a:lstStyle/>
          <a:p>
            <a:pPr algn="ctr"/>
            <a:r>
              <a:rPr lang="he-IL" sz="6600" dirty="0"/>
              <a:t>סיור במכון צומת</a:t>
            </a:r>
          </a:p>
        </p:txBody>
      </p:sp>
      <p:pic>
        <p:nvPicPr>
          <p:cNvPr id="18" name="תמונה 17">
            <a:extLst>
              <a:ext uri="{FF2B5EF4-FFF2-40B4-BE49-F238E27FC236}">
                <a16:creationId xmlns:a16="http://schemas.microsoft.com/office/drawing/2014/main" id="{302360DB-3018-49DF-BAE4-B128FE5BD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6338"/>
            <a:ext cx="6364740" cy="4700726"/>
          </a:xfrm>
          <a:prstGeom prst="rect">
            <a:avLst/>
          </a:prstGeom>
        </p:spPr>
      </p:pic>
      <p:pic>
        <p:nvPicPr>
          <p:cNvPr id="20" name="תמונה 19">
            <a:extLst>
              <a:ext uri="{FF2B5EF4-FFF2-40B4-BE49-F238E27FC236}">
                <a16:creationId xmlns:a16="http://schemas.microsoft.com/office/drawing/2014/main" id="{FEB78D5C-2EE6-4012-8BFF-1B8E3E028C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42064"/>
            <a:ext cx="5666912" cy="3215936"/>
          </a:xfrm>
          <a:prstGeom prst="rect">
            <a:avLst/>
          </a:prstGeom>
        </p:spPr>
      </p:pic>
      <p:pic>
        <p:nvPicPr>
          <p:cNvPr id="22" name="תמונה 21">
            <a:extLst>
              <a:ext uri="{FF2B5EF4-FFF2-40B4-BE49-F238E27FC236}">
                <a16:creationId xmlns:a16="http://schemas.microsoft.com/office/drawing/2014/main" id="{D4947834-E8F3-48B2-9327-A7C4525143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9923" y="846338"/>
            <a:ext cx="8032077" cy="6011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24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שמימי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{BA8F60F5-F802-4B37-83EB-65D806FD7CF5}tf03457452</Template>
  <TotalTime>2819</TotalTime>
  <Words>322</Words>
  <Application>Microsoft Office PowerPoint</Application>
  <PresentationFormat>מסך רחב</PresentationFormat>
  <Paragraphs>71</Paragraphs>
  <Slides>16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5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16</vt:i4>
      </vt:variant>
    </vt:vector>
  </HeadingPairs>
  <TitlesOfParts>
    <vt:vector size="22" baseType="lpstr">
      <vt:lpstr>Arial</vt:lpstr>
      <vt:lpstr>Arial</vt:lpstr>
      <vt:lpstr>Calibri</vt:lpstr>
      <vt:lpstr>Calibri Light</vt:lpstr>
      <vt:lpstr>Times New Roman</vt:lpstr>
      <vt:lpstr>שמימי</vt:lpstr>
      <vt:lpstr>מגמת הנדסת אלקטרוניקה ומחשבים</vt:lpstr>
      <vt:lpstr>מקצועות הלימוד ושעות הלימוד</vt:lpstr>
      <vt:lpstr>מצגת של PowerPoint‏</vt:lpstr>
      <vt:lpstr>מצגת של PowerPoint‏</vt:lpstr>
      <vt:lpstr>מצגת של PowerPoint‏</vt:lpstr>
      <vt:lpstr>מצגת של PowerPoint‏</vt:lpstr>
      <vt:lpstr>תמונות מתחרות ארצית טכנולוגיה דיגיטלית – חטיבות הביניים</vt:lpstr>
      <vt:lpstr>סיורים בתעשיית ההייטק</vt:lpstr>
      <vt:lpstr>סיור במכון צומת</vt:lpstr>
      <vt:lpstr>קישורים ללקט דוגמאות של פרויקטי גמר של תלמידים </vt:lpstr>
      <vt:lpstr>מצגת של PowerPoint‏</vt:lpstr>
      <vt:lpstr>מצגת של PowerPoint‏</vt:lpstr>
      <vt:lpstr>מצגת של PowerPoint‏</vt:lpstr>
      <vt:lpstr>מצגת של PowerPoint‏</vt:lpstr>
      <vt:lpstr>מה עושים עם זה הלאה ?</vt:lpstr>
      <vt:lpstr>תנאי קבלה למגמה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מגמת הנדסת אלקטרוניקה ומחשבים</dc:title>
  <dc:creator>Moshe Maimon</dc:creator>
  <cp:lastModifiedBy>USER</cp:lastModifiedBy>
  <cp:revision>27</cp:revision>
  <dcterms:created xsi:type="dcterms:W3CDTF">2020-06-28T13:59:39Z</dcterms:created>
  <dcterms:modified xsi:type="dcterms:W3CDTF">2026-09-04T05:46:53Z</dcterms:modified>
</cp:coreProperties>
</file>